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81" r:id="rId12"/>
    <p:sldId id="278" r:id="rId13"/>
    <p:sldId id="280" r:id="rId14"/>
    <p:sldId id="279" r:id="rId1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231B06F-A5C1-4A4D-B1D6-BA6E1014B9B0}">
          <p14:sldIdLst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81"/>
            <p14:sldId id="278"/>
            <p14:sldId id="280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56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eg>
</file>

<file path=ppt/media/image20.png>
</file>

<file path=ppt/media/image21.jpeg>
</file>

<file path=ppt/media/image3.jpe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ppt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5570" y="223520"/>
            <a:ext cx="2172970" cy="1223645"/>
          </a:xfrm>
          <a:prstGeom prst="rect">
            <a:avLst/>
          </a:prstGeom>
        </p:spPr>
      </p:pic>
      <p:pic>
        <p:nvPicPr>
          <p:cNvPr id="10" name="图片 9" descr="ppt2 (2)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760460" y="4855210"/>
            <a:ext cx="3437255" cy="20072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artjs.org/" TargetMode="External"/><Relationship Id="rId2" Type="http://schemas.openxmlformats.org/officeDocument/2006/relationships/hyperlink" Target="https://baike.baidu.com/item/JavaScrip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://www.createjs.cc/easeljs/" TargetMode="External"/><Relationship Id="rId4" Type="http://schemas.openxmlformats.org/officeDocument/2006/relationships/hyperlink" Target="https://www.konvajs.com/doc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5510" y="409575"/>
            <a:ext cx="10515600" cy="1080770"/>
          </a:xfrm>
        </p:spPr>
        <p:txBody>
          <a:bodyPr/>
          <a:lstStyle/>
          <a:p>
            <a:pPr algn="ctr"/>
            <a:r>
              <a:rPr lang="zh-CN" sz="5400" dirty="0">
                <a:latin typeface="楷体" panose="02010609060101010101" charset="-122"/>
                <a:ea typeface="楷体" panose="02010609060101010101" charset="-122"/>
                <a:sym typeface="+mn-ea"/>
              </a:rPr>
              <a:t>珠峰培训</a:t>
            </a:r>
            <a:r>
              <a:rPr lang="en-US" altLang="zh-CN" sz="5400" dirty="0">
                <a:latin typeface="楷体" panose="02010609060101010101" charset="-122"/>
                <a:ea typeface="楷体" panose="02010609060101010101" charset="-122"/>
                <a:sym typeface="+mn-ea"/>
              </a:rPr>
              <a:t>-JS</a:t>
            </a:r>
            <a:r>
              <a:rPr lang="zh-CN" altLang="en-US" sz="5400" dirty="0">
                <a:latin typeface="楷体" panose="02010609060101010101" charset="-122"/>
                <a:ea typeface="楷体" panose="02010609060101010101" charset="-122"/>
                <a:sym typeface="+mn-ea"/>
              </a:rPr>
              <a:t>公开课</a:t>
            </a:r>
            <a:br>
              <a:rPr lang="zh-CN" sz="4000" dirty="0">
                <a:latin typeface="楷体" panose="02010609060101010101" charset="-122"/>
                <a:ea typeface="楷体" panose="02010609060101010101" charset="-122"/>
                <a:sym typeface="+mn-ea"/>
              </a:rPr>
            </a:br>
            <a:br>
              <a:rPr lang="zh-CN" sz="4000" dirty="0">
                <a:latin typeface="楷体" panose="02010609060101010101" charset="-122"/>
                <a:ea typeface="楷体" panose="02010609060101010101" charset="-122"/>
                <a:sym typeface="+mn-ea"/>
              </a:rPr>
            </a:br>
            <a:endParaRPr lang="en-US" altLang="zh-CN" sz="4000" dirty="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967" y="1490345"/>
            <a:ext cx="9121185" cy="4443336"/>
          </a:xfrm>
        </p:spPr>
        <p:txBody>
          <a:bodyPr/>
          <a:lstStyle/>
          <a:p>
            <a:pPr fontAlgn="auto">
              <a:lnSpc>
                <a:spcPct val="15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主题：你画我猜 带大家一起走进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canvas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大门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6FB986-ED7F-4049-844B-C7096CF18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67" y="2252909"/>
            <a:ext cx="6280950" cy="376795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7A7E0B0-9D56-E541-8157-5B168ED8D6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30" y="2341474"/>
            <a:ext cx="2764493" cy="359384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63F8A2-1B08-0946-9E75-4444D82A5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err="1"/>
              <a:t>lineCap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460E9D-4227-154F-9D5D-738789969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497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" altLang="zh-CN" sz="2400" dirty="0" err="1"/>
              <a:t>lineCap</a:t>
            </a:r>
            <a:r>
              <a:rPr lang="en" altLang="zh-CN" sz="2400" dirty="0"/>
              <a:t> </a:t>
            </a:r>
            <a:r>
              <a:rPr lang="zh-CN" altLang="en-US" sz="2400" dirty="0"/>
              <a:t>属性设置线条两端线帽的样式。  </a:t>
            </a:r>
            <a:r>
              <a:rPr lang="zh-CN" altLang="en-US" sz="1400" b="1" dirty="0"/>
              <a:t>注意：</a:t>
            </a:r>
            <a:r>
              <a:rPr lang="en-US" altLang="zh-CN" sz="1400" dirty="0"/>
              <a:t>"</a:t>
            </a:r>
            <a:r>
              <a:rPr lang="en" altLang="zh-CN" sz="1400" dirty="0"/>
              <a:t>round" </a:t>
            </a:r>
            <a:r>
              <a:rPr lang="zh-CN" altLang="en-US" sz="1400" dirty="0"/>
              <a:t>和 </a:t>
            </a:r>
            <a:r>
              <a:rPr lang="en-US" altLang="zh-CN" sz="1400" dirty="0"/>
              <a:t>"</a:t>
            </a:r>
            <a:r>
              <a:rPr lang="en" altLang="zh-CN" sz="1400" dirty="0"/>
              <a:t>square" </a:t>
            </a:r>
            <a:r>
              <a:rPr lang="zh-CN" altLang="en-US" sz="1400" dirty="0"/>
              <a:t>值会使线条略微变长。</a:t>
            </a:r>
            <a:endParaRPr lang="en-US" altLang="zh-CN" sz="2400" dirty="0"/>
          </a:p>
          <a:p>
            <a:pPr marL="0" indent="0">
              <a:buNone/>
            </a:pPr>
            <a:r>
              <a:rPr lang="en" altLang="zh-CN" sz="1800" dirty="0" err="1"/>
              <a:t>context.lineCap</a:t>
            </a:r>
            <a:r>
              <a:rPr lang="en" altLang="zh-CN" sz="1800" dirty="0"/>
              <a:t>=“</a:t>
            </a:r>
            <a:r>
              <a:rPr lang="en" altLang="zh-CN" sz="1800" dirty="0" err="1"/>
              <a:t>butt|round|square</a:t>
            </a:r>
            <a:r>
              <a:rPr lang="en" altLang="zh-CN" sz="1800" dirty="0"/>
              <a:t>”;</a:t>
            </a:r>
            <a:r>
              <a:rPr lang="zh-CN" altLang="en-US" sz="1800" dirty="0"/>
              <a:t>  </a:t>
            </a:r>
            <a:endParaRPr lang="en-US" altLang="zh-CN" sz="1800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5E8A05-A27D-1D46-9766-302D222B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576" y="2035276"/>
            <a:ext cx="2392024" cy="45359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0463E4-4805-734B-8489-7E238C15F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138" y="3270162"/>
            <a:ext cx="4077362" cy="25037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D3D772-115E-F347-B067-2B6AAFBEA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235" y="1565988"/>
            <a:ext cx="4892500" cy="142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57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B5628C-7DD4-A247-9A8F-CB95CD374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绘制圆形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396FC1-E258-8842-92B8-1CAD0264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3256"/>
            <a:ext cx="10515600" cy="4351338"/>
          </a:xfrm>
        </p:spPr>
        <p:txBody>
          <a:bodyPr/>
          <a:lstStyle/>
          <a:p>
            <a:r>
              <a:rPr kumimoji="1" lang="en-US" altLang="zh-CN" dirty="0"/>
              <a:t>arc</a:t>
            </a:r>
          </a:p>
          <a:p>
            <a:pPr marL="0" indent="0">
              <a:buNone/>
            </a:pPr>
            <a:r>
              <a:rPr lang="en" altLang="zh-CN" sz="2000" dirty="0" err="1"/>
              <a:t>context.arc</a:t>
            </a:r>
            <a:r>
              <a:rPr lang="en" altLang="zh-CN" sz="2000" dirty="0"/>
              <a:t>(</a:t>
            </a:r>
            <a:r>
              <a:rPr lang="en" altLang="zh-CN" sz="2000" i="1" dirty="0"/>
              <a:t>x</a:t>
            </a:r>
            <a:r>
              <a:rPr lang="en" altLang="zh-CN" sz="2000" dirty="0"/>
              <a:t>,</a:t>
            </a:r>
            <a:r>
              <a:rPr lang="zh-CN" altLang="en-US" sz="2000" dirty="0"/>
              <a:t> </a:t>
            </a:r>
            <a:r>
              <a:rPr lang="en" altLang="zh-CN" sz="2000" i="1" dirty="0"/>
              <a:t>y</a:t>
            </a:r>
            <a:r>
              <a:rPr lang="en" altLang="zh-CN" sz="2000" dirty="0"/>
              <a:t>,</a:t>
            </a:r>
            <a:r>
              <a:rPr lang="zh-CN" altLang="en-US" sz="2000" dirty="0"/>
              <a:t> </a:t>
            </a:r>
            <a:r>
              <a:rPr lang="en" altLang="zh-CN" sz="2000" i="1" dirty="0"/>
              <a:t>r</a:t>
            </a:r>
            <a:r>
              <a:rPr lang="en" altLang="zh-CN" sz="2000" dirty="0"/>
              <a:t>,</a:t>
            </a:r>
            <a:r>
              <a:rPr lang="zh-CN" altLang="en-US" sz="2000" dirty="0"/>
              <a:t> </a:t>
            </a:r>
            <a:r>
              <a:rPr lang="en" altLang="zh-CN" sz="2000" i="1" dirty="0" err="1"/>
              <a:t>sAngle</a:t>
            </a:r>
            <a:r>
              <a:rPr lang="en" altLang="zh-CN" sz="2000" dirty="0"/>
              <a:t>,</a:t>
            </a:r>
            <a:r>
              <a:rPr lang="zh-CN" altLang="en-US" sz="2000" dirty="0"/>
              <a:t> </a:t>
            </a:r>
            <a:r>
              <a:rPr lang="en" altLang="zh-CN" sz="2000" i="1" dirty="0" err="1"/>
              <a:t>eAngle</a:t>
            </a:r>
            <a:r>
              <a:rPr lang="en" altLang="zh-CN" sz="2000" dirty="0"/>
              <a:t>,</a:t>
            </a:r>
            <a:r>
              <a:rPr lang="zh-CN" altLang="en-US" sz="2000" dirty="0"/>
              <a:t> </a:t>
            </a:r>
            <a:r>
              <a:rPr lang="en" altLang="zh-CN" sz="2000" i="1" dirty="0"/>
              <a:t>counterclockwise</a:t>
            </a:r>
            <a:r>
              <a:rPr lang="en" altLang="zh-CN" sz="2000" dirty="0"/>
              <a:t>);</a:t>
            </a:r>
            <a:endParaRPr kumimoji="1" lang="en-US" altLang="zh-CN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648542-F001-6844-8A8D-6917F6C54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87" y="3933981"/>
            <a:ext cx="7137801" cy="2275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7061FA-4E3F-AB46-9A94-77DD4974C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587" y="2323262"/>
            <a:ext cx="4419600" cy="1447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E2A7EFB-36F4-5C42-9CCF-A1A3927E8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9201" y="1408932"/>
            <a:ext cx="2452905" cy="252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3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7EB0F2-7108-E24D-9ABF-C6BFF8AC1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五角星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F15A4903-940D-2A47-BD69-D010CBCF8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375" y="1571135"/>
            <a:ext cx="5059496" cy="435133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DBB8A90-5850-674D-A4B1-93EE12B56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564" y="1690688"/>
            <a:ext cx="4025528" cy="382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22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9AE15-949C-2541-A894-DACD47778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651" y="500062"/>
            <a:ext cx="10515600" cy="1325563"/>
          </a:xfrm>
        </p:spPr>
        <p:txBody>
          <a:bodyPr/>
          <a:lstStyle/>
          <a:p>
            <a:pPr algn="ctr"/>
            <a:r>
              <a:rPr kumimoji="1" lang="zh-CN" altLang="en-US" dirty="0"/>
              <a:t>唯有努力学习，才有改变世界的力量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4C96FA-10CB-0D49-BB5A-5577363B8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     夫君子之行，静以修身，俭以养德。非淡泊无以明志，非宁静无以致远。夫学须静也，才须学也，非学无以广才，非志无以成学。</a:t>
            </a:r>
            <a:br>
              <a:rPr lang="zh-CN" altLang="en-US" dirty="0"/>
            </a:b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     淫慢则不能励精，险躁则不能治性。年与时驰，意与日去，遂成枯落，多不接世，悲守穷庐，将复何及！</a:t>
            </a:r>
          </a:p>
          <a:p>
            <a:pPr marL="0" indent="0">
              <a:buNone/>
            </a:pPr>
            <a:r>
              <a:rPr lang="zh-CN" altLang="en-US" dirty="0"/>
              <a:t>                                                                                              </a:t>
            </a:r>
            <a:r>
              <a:rPr lang="en-US" altLang="zh-CN" dirty="0"/>
              <a:t>—</a:t>
            </a:r>
            <a:r>
              <a:rPr lang="zh-CN" altLang="en-US"/>
              <a:t>诸葛</a:t>
            </a:r>
            <a:r>
              <a:rPr lang="zh-CN" altLang="en-US" dirty="0"/>
              <a:t>亮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9441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209F1-ADE4-E540-A8EC-FC7178E7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获取更多前端资讯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A797627-B99A-3345-A1CF-6F6295D3C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160" y="1590204"/>
            <a:ext cx="3086102" cy="40119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CA4382D-4024-8347-A1B6-4B9A9A6EB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758" y="1690688"/>
            <a:ext cx="3527251" cy="352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28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0E870-94E2-4D42-A7B5-3AB74FEBA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/>
          <a:lstStyle/>
          <a:p>
            <a:pPr algn="ctr"/>
            <a:r>
              <a:rPr kumimoji="1" lang="zh-CN" altLang="en-US" dirty="0">
                <a:latin typeface="楷体" panose="02010609060101010101" charset="-122"/>
                <a:ea typeface="楷体" panose="02010609060101010101" charset="-122"/>
                <a:sym typeface="+mn-ea"/>
              </a:rPr>
              <a:t>课程内容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84F061-0797-5C4D-B4BC-DA063ECA4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3" y="1265515"/>
            <a:ext cx="10515600" cy="4351338"/>
          </a:xfrm>
        </p:spPr>
        <p:txBody>
          <a:bodyPr/>
          <a:lstStyle/>
          <a:p>
            <a:pPr fontAlgn="auto">
              <a:lnSpc>
                <a:spcPct val="10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</a:rPr>
              <a:t>主要技术：</a:t>
            </a:r>
            <a:endParaRPr lang="en-US" altLang="zh-CN" sz="24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JavaScript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（</a:t>
            </a:r>
            <a:r>
              <a:rPr lang="en-US" altLang="zh-CN" sz="2000" b="1" dirty="0" err="1">
                <a:latin typeface="楷体" panose="02010609060101010101" charset="-122"/>
                <a:ea typeface="楷体" panose="02010609060101010101" charset="-122"/>
              </a:rPr>
              <a:t>mousemove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sz="2000" b="1" dirty="0" err="1">
                <a:latin typeface="楷体" panose="02010609060101010101" charset="-122"/>
                <a:ea typeface="楷体" panose="02010609060101010101" charset="-122"/>
              </a:rPr>
              <a:t>mousedown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sz="2000" b="1" dirty="0" err="1">
                <a:latin typeface="楷体" panose="02010609060101010101" charset="-122"/>
                <a:ea typeface="楷体" panose="02010609060101010101" charset="-122"/>
              </a:rPr>
              <a:t>mouseup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）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Canvas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(</a:t>
            </a:r>
            <a:r>
              <a:rPr lang="en-US" altLang="zh-CN" sz="2000" b="1" dirty="0" err="1">
                <a:latin typeface="楷体" panose="02010609060101010101" charset="-122"/>
                <a:ea typeface="楷体" panose="02010609060101010101" charset="-122"/>
              </a:rPr>
              <a:t>beginPath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arc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sz="2000" b="1" dirty="0" err="1">
                <a:latin typeface="楷体" panose="02010609060101010101" charset="-122"/>
                <a:ea typeface="楷体" panose="02010609060101010101" charset="-122"/>
              </a:rPr>
              <a:t>fillRect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,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stroke</a:t>
            </a:r>
            <a:r>
              <a:rPr lang="zh-CN" altLang="en-US" sz="2000" b="1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sz="2000" b="1">
                <a:latin typeface="楷体" panose="02010609060101010101" charset="-122"/>
                <a:ea typeface="楷体" panose="02010609060101010101" charset="-122"/>
              </a:rPr>
              <a:t>toDataURL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...)</a:t>
            </a:r>
          </a:p>
          <a:p>
            <a:pPr fontAlgn="auto">
              <a:lnSpc>
                <a:spcPct val="10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</a:rPr>
              <a:t>主要内容：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Canvas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API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讲解    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绘画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橡皮擦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画笔颜色切换、加粗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 fontAlgn="auto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图片生成 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图片本地保存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(</a:t>
            </a: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图片背景色问题</a:t>
            </a:r>
            <a:r>
              <a:rPr lang="en-US" altLang="zh-CN" sz="2000" b="1" dirty="0">
                <a:latin typeface="楷体" panose="02010609060101010101" charset="-122"/>
                <a:ea typeface="楷体" panose="02010609060101010101" charset="-122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000" b="1" dirty="0">
                <a:latin typeface="楷体" panose="02010609060101010101" charset="-122"/>
                <a:ea typeface="楷体" panose="02010609060101010101" charset="-122"/>
              </a:rPr>
              <a:t>      </a:t>
            </a:r>
            <a:endParaRPr lang="en-US" altLang="zh-CN" sz="2000" b="1" dirty="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E2E0C51-3CD9-CA40-B69B-287A7BC2548C}"/>
              </a:ext>
            </a:extLst>
          </p:cNvPr>
          <p:cNvSpPr txBox="1"/>
          <p:nvPr/>
        </p:nvSpPr>
        <p:spPr>
          <a:xfrm>
            <a:off x="3184634" y="16185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45D6D3B-58E2-BB4E-A08E-EABE1AF7967A}"/>
              </a:ext>
            </a:extLst>
          </p:cNvPr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zh-CN" altLang="en-US" dirty="0">
                <a:solidFill>
                  <a:srgbClr val="353535"/>
                </a:solidFill>
                <a:latin typeface="-apple-system-font"/>
              </a:rPr>
            </a:br>
            <a:endParaRPr lang="zh-CN" altLang="en-US" dirty="0">
              <a:solidFill>
                <a:srgbClr val="353535"/>
              </a:solidFill>
              <a:latin typeface="-apple-system-font"/>
            </a:endParaRPr>
          </a:p>
          <a:p>
            <a:br>
              <a:rPr lang="zh-CN" altLang="en-US" dirty="0"/>
            </a:b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DF0E15A-9061-CA42-98CD-E56411FB9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71" y="2583151"/>
            <a:ext cx="2817528" cy="366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4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4BDFD3-F999-5D47-AAE4-263048C01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JavaScript-</a:t>
            </a:r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鼠标事件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070789-2422-1443-9324-FB41EAC27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mousedown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鼠标按下事件 </a:t>
            </a:r>
            <a:r>
              <a:rPr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鼠标在元素上点击后会触发</a:t>
            </a:r>
            <a:endParaRPr lang="en-US" altLang="zh-CN" sz="24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endParaRPr kumimoji="1" lang="en-US" altLang="zh-CN" sz="24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kumimoji="1" lang="en-US" altLang="zh-CN" dirty="0" err="1"/>
              <a:t>mousemove</a:t>
            </a:r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鼠标移动事件 鼠标在元素上移动时触发</a:t>
            </a:r>
            <a:endParaRPr kumimoji="1" lang="en-US" altLang="zh-CN" sz="24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endParaRPr kumimoji="1" lang="en-US" altLang="zh-CN" dirty="0"/>
          </a:p>
          <a:p>
            <a:r>
              <a:rPr kumimoji="1" lang="en-US" altLang="zh-CN" dirty="0" err="1"/>
              <a:t>mouseup</a:t>
            </a:r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    </a:t>
            </a:r>
            <a:r>
              <a:rPr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当鼠标按键被松开时会触发此事件</a:t>
            </a:r>
            <a:endParaRPr lang="en-US" altLang="zh-CN" sz="2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6DE02A5-D72D-D440-BD89-4760FE6AC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830" y="2190749"/>
            <a:ext cx="2794699" cy="363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31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87FBB-DA82-8F4D-8BDE-7361A6FE9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事件对象</a:t>
            </a:r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kumimoji="1" lang="en-US" altLang="zh-CN" dirty="0" err="1">
                <a:latin typeface="KaiTi" panose="02010609060101010101" pitchFamily="49" charset="-122"/>
                <a:ea typeface="KaiTi" panose="02010609060101010101" pitchFamily="49" charset="-122"/>
              </a:rPr>
              <a:t>MouseEvent</a:t>
            </a:r>
            <a:endParaRPr kumimoji="1" lang="zh-CN" alt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69EC78-31ED-654F-B133-E23588B86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07" y="1478783"/>
            <a:ext cx="10993821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offsetX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鼠标指针位置 在元素中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X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offsetY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鼠标指针位置 在元素中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Y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clientX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鼠标指针位置 相对于浏览器窗口左上角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X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clientY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  鼠标指针位置 相对于浏览器窗口左上角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Y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pageX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  鼠标指针位置 相对于真个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document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文档左上角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X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en-US" altLang="zh-CN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·</a:t>
            </a:r>
            <a:r>
              <a:rPr kumimoji="1" lang="en-US" altLang="zh-CN" sz="20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pageY</a:t>
            </a: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  鼠标指针位置 相对于真个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document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文档左上角</a:t>
            </a:r>
            <a:r>
              <a:rPr kumimoji="1" lang="en-US" altLang="zh-CN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Y</a:t>
            </a:r>
            <a:r>
              <a:rPr kumimoji="1" lang="zh-CN" altLang="en-US" sz="1600" b="1" dirty="0">
                <a:latin typeface="KaiTi" panose="02010609060101010101" pitchFamily="49" charset="-122"/>
                <a:ea typeface="KaiTi" panose="02010609060101010101" pitchFamily="49" charset="-122"/>
              </a:rPr>
              <a:t>轴坐标</a:t>
            </a:r>
            <a:endParaRPr kumimoji="1" lang="en-US" altLang="zh-CN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endParaRPr kumimoji="1" lang="en-US" altLang="zh-CN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712116-2845-1344-9625-0B4ACDA6C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764" y="1478783"/>
            <a:ext cx="6025257" cy="386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62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0E58E-D16D-3342-993D-8BD05BAED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Canvas</a:t>
            </a:r>
            <a:endParaRPr kumimoji="1" lang="zh-CN" alt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56E62F-E808-0A4A-BB61-C19319BAD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8273"/>
            <a:ext cx="10515600" cy="4351338"/>
          </a:xfrm>
        </p:spPr>
        <p:txBody>
          <a:bodyPr/>
          <a:lstStyle/>
          <a:p>
            <a:r>
              <a:rPr kumimoji="1" lang="zh-CN" altLang="en-US" dirty="0"/>
              <a:t>什么是</a:t>
            </a:r>
            <a:r>
              <a:rPr kumimoji="1" lang="en-US" altLang="zh-CN" dirty="0"/>
              <a:t>Canvas?</a:t>
            </a: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en-US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Canvas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是</a:t>
            </a:r>
            <a:r>
              <a:rPr lang="en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HTML5</a:t>
            </a:r>
            <a:r>
              <a:rPr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新增的元素，通过 </a:t>
            </a:r>
            <a:r>
              <a:rPr lang="en" altLang="zh-CN" sz="2000" dirty="0">
                <a:latin typeface="KaiTi" panose="02010609060101010101" pitchFamily="49" charset="-122"/>
                <a:ea typeface="KaiTi" panose="02010609060101010101" pitchFamily="49" charset="-122"/>
                <a:hlinkClick r:id="rId2"/>
              </a:rPr>
              <a:t>JavaScript</a:t>
            </a:r>
            <a:r>
              <a:rPr lang="en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 </a:t>
            </a:r>
            <a:r>
              <a:rPr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来绘制 图像</a:t>
            </a:r>
            <a:r>
              <a:rPr lang="en-US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可以用</a:t>
            </a:r>
            <a:r>
              <a:rPr lang="en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JavaScript</a:t>
            </a:r>
            <a:r>
              <a:rPr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在上面绘制各种图表、动画等。</a:t>
            </a:r>
            <a:endParaRPr kumimoji="1" lang="en-US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基于</a:t>
            </a:r>
            <a:r>
              <a:rPr kumimoji="1" lang="en-US" altLang="zh-CN" sz="2400" dirty="0">
                <a:latin typeface="KaiTi" panose="02010609060101010101" pitchFamily="49" charset="-122"/>
                <a:ea typeface="KaiTi" panose="02010609060101010101" pitchFamily="49" charset="-122"/>
              </a:rPr>
              <a:t>C</a:t>
            </a:r>
            <a:r>
              <a:rPr kumimoji="1" lang="en" altLang="zh-CN" sz="2400" dirty="0" err="1">
                <a:latin typeface="KaiTi" panose="02010609060101010101" pitchFamily="49" charset="-122"/>
                <a:ea typeface="KaiTi" panose="02010609060101010101" pitchFamily="49" charset="-122"/>
              </a:rPr>
              <a:t>anvas</a:t>
            </a:r>
            <a:r>
              <a:rPr kumimoji="1" lang="zh-CN" altLang="en-US" sz="2400" dirty="0">
                <a:latin typeface="KaiTi" panose="02010609060101010101" pitchFamily="49" charset="-122"/>
                <a:ea typeface="KaiTi" panose="02010609060101010101" pitchFamily="49" charset="-122"/>
              </a:rPr>
              <a:t>的库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  <a:endParaRPr kumimoji="1" lang="en-US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en-US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" altLang="zh-CN" sz="2000" dirty="0" err="1">
                <a:latin typeface="KaiTi" panose="02010609060101010101" pitchFamily="49" charset="-122"/>
                <a:ea typeface="KaiTi" panose="02010609060101010101" pitchFamily="49" charset="-122"/>
              </a:rPr>
              <a:t>chartjs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（图表）</a:t>
            </a:r>
            <a:endParaRPr kumimoji="1" lang="en-US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  </a:t>
            </a:r>
            <a:r>
              <a:rPr kumimoji="1" lang="en" altLang="zh-CN" sz="2000" dirty="0">
                <a:latin typeface="KaiTi" panose="02010609060101010101" pitchFamily="49" charset="-122"/>
                <a:ea typeface="KaiTi" panose="02010609060101010101" pitchFamily="49" charset="-122"/>
                <a:hlinkClick r:id="rId3"/>
              </a:rPr>
              <a:t>https://www.chartjs.org/</a:t>
            </a:r>
            <a:endParaRPr kumimoji="1" lang="en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en-US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KaiTi" panose="02010609060101010101" pitchFamily="49" charset="-122"/>
                <a:ea typeface="KaiTi" panose="02010609060101010101" pitchFamily="49" charset="-122"/>
              </a:rPr>
              <a:t>Konva</a:t>
            </a:r>
            <a:endParaRPr kumimoji="1" lang="en-US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  </a:t>
            </a:r>
            <a:r>
              <a:rPr kumimoji="1" lang="en" altLang="zh-CN" sz="2000" dirty="0">
                <a:latin typeface="KaiTi" panose="02010609060101010101" pitchFamily="49" charset="-122"/>
                <a:ea typeface="KaiTi" panose="02010609060101010101" pitchFamily="49" charset="-122"/>
                <a:hlinkClick r:id="rId4"/>
              </a:rPr>
              <a:t>https://www.konvajs.com/docs/</a:t>
            </a:r>
            <a:endParaRPr kumimoji="1" lang="en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  <a:r>
              <a:rPr kumimoji="1" lang="en-US" altLang="zh-CN" sz="2000" dirty="0"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2000" dirty="0" err="1">
                <a:latin typeface="KaiTi" panose="02010609060101010101" pitchFamily="49" charset="-122"/>
                <a:ea typeface="KaiTi" panose="02010609060101010101" pitchFamily="49" charset="-122"/>
              </a:rPr>
              <a:t>EaselJS</a:t>
            </a:r>
            <a:endParaRPr kumimoji="1" lang="en-US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  </a:t>
            </a:r>
            <a:r>
              <a:rPr kumimoji="1" lang="en" altLang="zh-CN" sz="2000" dirty="0">
                <a:latin typeface="KaiTi" panose="02010609060101010101" pitchFamily="49" charset="-122"/>
                <a:ea typeface="KaiTi" panose="02010609060101010101" pitchFamily="49" charset="-122"/>
                <a:hlinkClick r:id="rId5"/>
              </a:rPr>
              <a:t>http://www.createjs.cc/easeljs/</a:t>
            </a:r>
            <a:endParaRPr kumimoji="1" lang="en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endParaRPr kumimoji="1" lang="en" altLang="zh-CN" sz="20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sz="2000" dirty="0">
                <a:latin typeface="KaiTi" panose="02010609060101010101" pitchFamily="49" charset="-122"/>
                <a:ea typeface="KaiTi" panose="02010609060101010101" pitchFamily="49" charset="-122"/>
              </a:rPr>
              <a:t> 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75D653-A89E-A446-9CE4-9D59B43EE5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765" y="2447761"/>
            <a:ext cx="2593731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65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93C11-BC4E-464B-94CE-F78F617BA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绘制一条直线</a:t>
            </a:r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(-)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BE3738-6DFD-5D4F-8295-BEF32CBD1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HTML</a:t>
            </a:r>
          </a:p>
          <a:p>
            <a:pPr marL="0" indent="0">
              <a:buNone/>
            </a:pPr>
            <a:r>
              <a:rPr kumimoji="1" lang="en-US" altLang="zh-CN" sz="2000" dirty="0"/>
              <a:t>&lt;canvas id="canvas"&gt;&lt;/canvas&gt;</a:t>
            </a:r>
          </a:p>
          <a:p>
            <a:pPr marL="0" indent="0">
              <a:buNone/>
            </a:pPr>
            <a:r>
              <a:rPr kumimoji="1" lang="en-US" altLang="zh-CN" sz="2400" dirty="0"/>
              <a:t>JavaScript</a:t>
            </a:r>
          </a:p>
          <a:p>
            <a:pPr marL="0" indent="0">
              <a:buNone/>
            </a:pP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2BA9C8-1A3C-5446-A978-6A850776D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36" y="3101731"/>
            <a:ext cx="71501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33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CA5012-A6B7-5843-9511-E56B061C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绘制一条直线</a:t>
            </a:r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二</a:t>
            </a:r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3E0C61-64A6-3249-9CB1-C94322383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561"/>
            <a:ext cx="10515600" cy="4351338"/>
          </a:xfrm>
        </p:spPr>
        <p:txBody>
          <a:bodyPr/>
          <a:lstStyle/>
          <a:p>
            <a:r>
              <a:rPr kumimoji="1" lang="en-US" altLang="zh-CN" sz="2400" dirty="0"/>
              <a:t>JavaScript</a:t>
            </a:r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BF864A-F307-8C4D-B976-99FB0AF24857}"/>
              </a:ext>
            </a:extLst>
          </p:cNvPr>
          <p:cNvSpPr txBox="1"/>
          <p:nvPr/>
        </p:nvSpPr>
        <p:spPr>
          <a:xfrm>
            <a:off x="5677318" y="1604561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页面最终效果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E426152-4DD1-4545-9C1D-D298F2AEA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514" y="2203036"/>
            <a:ext cx="3961422" cy="40004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91ACD7-49C1-1948-BE36-5AA436B8F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309" y="2127781"/>
            <a:ext cx="3328446" cy="432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27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8BAF4-0E48-A749-9DDD-D1D72EB6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绘制三角形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4F7084-2115-7A4D-A0D1-F715E5C10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267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HTML</a:t>
            </a:r>
          </a:p>
          <a:p>
            <a:pPr marL="0" indent="0">
              <a:buNone/>
            </a:pPr>
            <a:r>
              <a:rPr kumimoji="1" lang="en" altLang="zh-CN" sz="1800" dirty="0"/>
              <a:t>&lt;canvas id="canvas" width="400" height="400"&gt;&lt;/canvas&gt;</a:t>
            </a:r>
          </a:p>
          <a:p>
            <a:pPr marL="0" indent="0">
              <a:buNone/>
            </a:pPr>
            <a:r>
              <a:rPr kumimoji="1" lang="en-US" altLang="zh-CN" sz="2400" dirty="0"/>
              <a:t>JavaScript</a:t>
            </a:r>
            <a:endParaRPr kumimoji="1" lang="en" altLang="zh-CN" sz="2400" dirty="0"/>
          </a:p>
          <a:p>
            <a:pPr marL="0" indent="0">
              <a:buNone/>
            </a:pPr>
            <a:endParaRPr kumimoji="1" lang="en" altLang="zh-CN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EC2AB76-1BAA-EA4D-A3E8-E3266C78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29" y="2764950"/>
            <a:ext cx="2898491" cy="30000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EEC1290-8574-8448-9971-D887701B8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815" y="2399219"/>
            <a:ext cx="3795207" cy="418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42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3C3DD-3C0C-2A47-BA87-B07B0F168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绘制矩形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4C6845-2D6B-1646-8F8F-DDB044883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JavaScript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33A7D2A-0BF4-3F4B-8518-775746F01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218" y="2885343"/>
            <a:ext cx="1854200" cy="17907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41DB09-9FB0-834F-A6A6-5FDA27DDA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635" y="2479431"/>
            <a:ext cx="4267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13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3445</TotalTime>
  <Words>398</Words>
  <Application>Microsoft Macintosh PowerPoint</Application>
  <PresentationFormat>宽屏</PresentationFormat>
  <Paragraphs>75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-apple-system-font</vt:lpstr>
      <vt:lpstr>楷体</vt:lpstr>
      <vt:lpstr>宋体</vt:lpstr>
      <vt:lpstr>KaiTi</vt:lpstr>
      <vt:lpstr>Arial</vt:lpstr>
      <vt:lpstr>Calibri</vt:lpstr>
      <vt:lpstr>Calibri Light</vt:lpstr>
      <vt:lpstr>Office 主题</vt:lpstr>
      <vt:lpstr>珠峰培训-JS公开课  </vt:lpstr>
      <vt:lpstr>课程内容</vt:lpstr>
      <vt:lpstr>JavaScript-鼠标事件</vt:lpstr>
      <vt:lpstr>事件对象-MouseEvent</vt:lpstr>
      <vt:lpstr>Canvas</vt:lpstr>
      <vt:lpstr>绘制一条直线(-)</vt:lpstr>
      <vt:lpstr>绘制一条直线(二)</vt:lpstr>
      <vt:lpstr>绘制三角形</vt:lpstr>
      <vt:lpstr>绘制矩形</vt:lpstr>
      <vt:lpstr>lineCap</vt:lpstr>
      <vt:lpstr>绘制圆形</vt:lpstr>
      <vt:lpstr>五角星</vt:lpstr>
      <vt:lpstr>唯有努力学习，才有改变世界的力量</vt:lpstr>
      <vt:lpstr>获取更多前端资讯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zhufengnodejs</dc:creator>
  <cp:lastModifiedBy>Microsoft Office 用户</cp:lastModifiedBy>
  <cp:revision>1047</cp:revision>
  <dcterms:created xsi:type="dcterms:W3CDTF">2016-10-27T05:16:00Z</dcterms:created>
  <dcterms:modified xsi:type="dcterms:W3CDTF">2018-12-12T08:55:49Z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